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image" Target="../media/image-6-13.png"/><Relationship Id="rId14" Type="http://schemas.openxmlformats.org/officeDocument/2006/relationships/slideLayout" Target="../slideLayouts/slideLayout7.xml"/><Relationship Id="rId1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547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Support Vector Machine (SVM)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63020"/>
            <a:ext cx="75564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Theory, Mathematics, Hyperparameters &amp; Real-World Applications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118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Prepared by: Vivek Kumar | Course: Machine Learning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17194" y="1311116"/>
            <a:ext cx="6871930" cy="452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Applications &amp; Comparison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317194" y="1948815"/>
            <a:ext cx="289679" cy="2896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317194" y="2354104"/>
            <a:ext cx="1810822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Face Detection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2317194" y="2635925"/>
            <a:ext cx="3254812" cy="379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facial features in images and video streams</a:t>
            </a:r>
            <a:endParaRPr lang="en-US" sz="1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7616" y="1948815"/>
            <a:ext cx="289679" cy="28967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687616" y="2354104"/>
            <a:ext cx="1810822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Spam Filtering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5687616" y="2635925"/>
            <a:ext cx="3254931" cy="379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Classifying emails as spam or legitimate based on content</a:t>
            </a:r>
            <a:endParaRPr lang="en-US" sz="11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8156" y="1948815"/>
            <a:ext cx="289679" cy="28967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058156" y="2354104"/>
            <a:ext cx="1810822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Text Classification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9058156" y="2635925"/>
            <a:ext cx="3254812" cy="379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 categorization, sentiment analysis, and topic modelling</a:t>
            </a:r>
            <a:endParaRPr lang="en-US" sz="11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17194" y="3200757"/>
            <a:ext cx="289679" cy="28967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317194" y="3606046"/>
            <a:ext cx="1810822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Bioinformatics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2317194" y="3887867"/>
            <a:ext cx="3254812" cy="379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Protein classification, gene expression analysis, and medical diagnosis</a:t>
            </a:r>
            <a:endParaRPr lang="en-US" sz="11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87616" y="3200757"/>
            <a:ext cx="289679" cy="28967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687616" y="3606046"/>
            <a:ext cx="2186583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Handwriting Recognition</a:t>
            </a:r>
            <a:endParaRPr lang="en-US" sz="1400" dirty="0"/>
          </a:p>
        </p:txBody>
      </p:sp>
      <p:sp>
        <p:nvSpPr>
          <p:cNvPr id="17" name="Text 10"/>
          <p:cNvSpPr/>
          <p:nvPr/>
        </p:nvSpPr>
        <p:spPr>
          <a:xfrm>
            <a:off x="5687616" y="3887867"/>
            <a:ext cx="3254931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 and character recognition systems</a:t>
            </a:r>
            <a:endParaRPr lang="en-US" sz="1100" dirty="0"/>
          </a:p>
        </p:txBody>
      </p:sp>
      <p:sp>
        <p:nvSpPr>
          <p:cNvPr id="18" name="Text 11"/>
          <p:cNvSpPr/>
          <p:nvPr/>
        </p:nvSpPr>
        <p:spPr>
          <a:xfrm>
            <a:off x="2317194" y="4406384"/>
            <a:ext cx="239994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Algorithm Comparison</a:t>
            </a:r>
            <a:endParaRPr lang="en-US" sz="1700" dirty="0"/>
          </a:p>
        </p:txBody>
      </p:sp>
      <p:sp>
        <p:nvSpPr>
          <p:cNvPr id="19" name="Shape 12"/>
          <p:cNvSpPr/>
          <p:nvPr/>
        </p:nvSpPr>
        <p:spPr>
          <a:xfrm>
            <a:off x="2317194" y="4816673"/>
            <a:ext cx="9995892" cy="2101810"/>
          </a:xfrm>
          <a:prstGeom prst="roundRect">
            <a:avLst>
              <a:gd name="adj" fmla="val 289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0" name="Shape 13"/>
          <p:cNvSpPr/>
          <p:nvPr/>
        </p:nvSpPr>
        <p:spPr>
          <a:xfrm>
            <a:off x="2324814" y="4824293"/>
            <a:ext cx="9980652" cy="3161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4"/>
          <p:cNvSpPr/>
          <p:nvPr/>
        </p:nvSpPr>
        <p:spPr>
          <a:xfrm>
            <a:off x="2469833" y="4887397"/>
            <a:ext cx="1702713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</a:t>
            </a:r>
            <a:endParaRPr lang="en-US" sz="1100" dirty="0"/>
          </a:p>
        </p:txBody>
      </p:sp>
      <p:sp>
        <p:nvSpPr>
          <p:cNvPr id="22" name="Text 15"/>
          <p:cNvSpPr/>
          <p:nvPr/>
        </p:nvSpPr>
        <p:spPr>
          <a:xfrm>
            <a:off x="4469725" y="4887397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1100" dirty="0"/>
          </a:p>
        </p:txBody>
      </p:sp>
      <p:sp>
        <p:nvSpPr>
          <p:cNvPr id="23" name="Text 16"/>
          <p:cNvSpPr/>
          <p:nvPr/>
        </p:nvSpPr>
        <p:spPr>
          <a:xfrm>
            <a:off x="6066592" y="4887397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Speed</a:t>
            </a:r>
            <a:endParaRPr lang="en-US" sz="1100" dirty="0"/>
          </a:p>
        </p:txBody>
      </p:sp>
      <p:sp>
        <p:nvSpPr>
          <p:cNvPr id="24" name="Text 17"/>
          <p:cNvSpPr/>
          <p:nvPr/>
        </p:nvSpPr>
        <p:spPr>
          <a:xfrm>
            <a:off x="7663458" y="4887397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Interpretable</a:t>
            </a:r>
            <a:endParaRPr lang="en-US" sz="1100" dirty="0"/>
          </a:p>
        </p:txBody>
      </p:sp>
      <p:sp>
        <p:nvSpPr>
          <p:cNvPr id="25" name="Text 18"/>
          <p:cNvSpPr/>
          <p:nvPr/>
        </p:nvSpPr>
        <p:spPr>
          <a:xfrm>
            <a:off x="9260324" y="4887397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</a:t>
            </a:r>
            <a:endParaRPr lang="en-US" sz="1100" dirty="0"/>
          </a:p>
        </p:txBody>
      </p:sp>
      <p:sp>
        <p:nvSpPr>
          <p:cNvPr id="26" name="Text 19"/>
          <p:cNvSpPr/>
          <p:nvPr/>
        </p:nvSpPr>
        <p:spPr>
          <a:xfrm>
            <a:off x="10857190" y="4887397"/>
            <a:ext cx="130349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Use</a:t>
            </a:r>
            <a:endParaRPr lang="en-US" sz="1100" dirty="0"/>
          </a:p>
        </p:txBody>
      </p:sp>
      <p:sp>
        <p:nvSpPr>
          <p:cNvPr id="27" name="Shape 20"/>
          <p:cNvSpPr/>
          <p:nvPr/>
        </p:nvSpPr>
        <p:spPr>
          <a:xfrm>
            <a:off x="2324814" y="5140404"/>
            <a:ext cx="9980652" cy="5060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1"/>
          <p:cNvSpPr/>
          <p:nvPr/>
        </p:nvSpPr>
        <p:spPr>
          <a:xfrm>
            <a:off x="2469833" y="5203508"/>
            <a:ext cx="1702713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</a:t>
            </a:r>
            <a:endParaRPr lang="en-US" sz="1100" dirty="0"/>
          </a:p>
        </p:txBody>
      </p:sp>
      <p:sp>
        <p:nvSpPr>
          <p:cNvPr id="29" name="Text 22"/>
          <p:cNvSpPr/>
          <p:nvPr/>
        </p:nvSpPr>
        <p:spPr>
          <a:xfrm>
            <a:off x="4469725" y="5203508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1100" dirty="0"/>
          </a:p>
        </p:txBody>
      </p:sp>
      <p:sp>
        <p:nvSpPr>
          <p:cNvPr id="30" name="Text 23"/>
          <p:cNvSpPr/>
          <p:nvPr/>
        </p:nvSpPr>
        <p:spPr>
          <a:xfrm>
            <a:off x="6066592" y="5203508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Slow</a:t>
            </a:r>
            <a:endParaRPr lang="en-US" sz="1100" dirty="0"/>
          </a:p>
        </p:txBody>
      </p:sp>
      <p:sp>
        <p:nvSpPr>
          <p:cNvPr id="31" name="Text 24"/>
          <p:cNvSpPr/>
          <p:nvPr/>
        </p:nvSpPr>
        <p:spPr>
          <a:xfrm>
            <a:off x="7663458" y="5203508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Medium</a:t>
            </a:r>
            <a:endParaRPr lang="en-US" sz="1100" dirty="0"/>
          </a:p>
        </p:txBody>
      </p:sp>
      <p:sp>
        <p:nvSpPr>
          <p:cNvPr id="32" name="Text 25"/>
          <p:cNvSpPr/>
          <p:nvPr/>
        </p:nvSpPr>
        <p:spPr>
          <a:xfrm>
            <a:off x="9260324" y="5203508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</a:t>
            </a:r>
            <a:endParaRPr lang="en-US" sz="1100" dirty="0"/>
          </a:p>
        </p:txBody>
      </p:sp>
      <p:sp>
        <p:nvSpPr>
          <p:cNvPr id="33" name="Text 26"/>
          <p:cNvSpPr/>
          <p:nvPr/>
        </p:nvSpPr>
        <p:spPr>
          <a:xfrm>
            <a:off x="10857190" y="5203508"/>
            <a:ext cx="1303496" cy="379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dim, small data</a:t>
            </a:r>
            <a:endParaRPr lang="en-US" sz="1100" dirty="0"/>
          </a:p>
        </p:txBody>
      </p:sp>
      <p:sp>
        <p:nvSpPr>
          <p:cNvPr id="34" name="Shape 27"/>
          <p:cNvSpPr/>
          <p:nvPr/>
        </p:nvSpPr>
        <p:spPr>
          <a:xfrm>
            <a:off x="2324814" y="5646420"/>
            <a:ext cx="9980652" cy="3161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28"/>
          <p:cNvSpPr/>
          <p:nvPr/>
        </p:nvSpPr>
        <p:spPr>
          <a:xfrm>
            <a:off x="2469833" y="5709523"/>
            <a:ext cx="1702713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</a:t>
            </a:r>
            <a:endParaRPr lang="en-US" sz="1100" dirty="0"/>
          </a:p>
        </p:txBody>
      </p:sp>
      <p:sp>
        <p:nvSpPr>
          <p:cNvPr id="36" name="Text 29"/>
          <p:cNvSpPr/>
          <p:nvPr/>
        </p:nvSpPr>
        <p:spPr>
          <a:xfrm>
            <a:off x="4469725" y="5709523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Medium</a:t>
            </a:r>
            <a:endParaRPr lang="en-US" sz="1100" dirty="0"/>
          </a:p>
        </p:txBody>
      </p:sp>
      <p:sp>
        <p:nvSpPr>
          <p:cNvPr id="37" name="Text 30"/>
          <p:cNvSpPr/>
          <p:nvPr/>
        </p:nvSpPr>
        <p:spPr>
          <a:xfrm>
            <a:off x="6066592" y="5709523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</a:t>
            </a:r>
            <a:endParaRPr lang="en-US" sz="1100" dirty="0"/>
          </a:p>
        </p:txBody>
      </p:sp>
      <p:sp>
        <p:nvSpPr>
          <p:cNvPr id="38" name="Text 31"/>
          <p:cNvSpPr/>
          <p:nvPr/>
        </p:nvSpPr>
        <p:spPr>
          <a:xfrm>
            <a:off x="7663458" y="5709523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1100" dirty="0"/>
          </a:p>
        </p:txBody>
      </p:sp>
      <p:sp>
        <p:nvSpPr>
          <p:cNvPr id="39" name="Text 32"/>
          <p:cNvSpPr/>
          <p:nvPr/>
        </p:nvSpPr>
        <p:spPr>
          <a:xfrm>
            <a:off x="9260324" y="5709523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Good</a:t>
            </a:r>
            <a:endParaRPr lang="en-US" sz="1100" dirty="0"/>
          </a:p>
        </p:txBody>
      </p:sp>
      <p:sp>
        <p:nvSpPr>
          <p:cNvPr id="40" name="Text 33"/>
          <p:cNvSpPr/>
          <p:nvPr/>
        </p:nvSpPr>
        <p:spPr>
          <a:xfrm>
            <a:off x="10857190" y="5709523"/>
            <a:ext cx="130349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 problems</a:t>
            </a:r>
            <a:endParaRPr lang="en-US" sz="1100" dirty="0"/>
          </a:p>
        </p:txBody>
      </p:sp>
      <p:sp>
        <p:nvSpPr>
          <p:cNvPr id="41" name="Shape 34"/>
          <p:cNvSpPr/>
          <p:nvPr/>
        </p:nvSpPr>
        <p:spPr>
          <a:xfrm>
            <a:off x="2324814" y="5962531"/>
            <a:ext cx="9980652" cy="3161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2" name="Text 35"/>
          <p:cNvSpPr/>
          <p:nvPr/>
        </p:nvSpPr>
        <p:spPr>
          <a:xfrm>
            <a:off x="2469833" y="6025634"/>
            <a:ext cx="1702713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KNN</a:t>
            </a:r>
            <a:endParaRPr lang="en-US" sz="1100" dirty="0"/>
          </a:p>
        </p:txBody>
      </p:sp>
      <p:sp>
        <p:nvSpPr>
          <p:cNvPr id="43" name="Text 36"/>
          <p:cNvSpPr/>
          <p:nvPr/>
        </p:nvSpPr>
        <p:spPr>
          <a:xfrm>
            <a:off x="4469725" y="6025634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Medium</a:t>
            </a:r>
            <a:endParaRPr lang="en-US" sz="1100" dirty="0"/>
          </a:p>
        </p:txBody>
      </p:sp>
      <p:sp>
        <p:nvSpPr>
          <p:cNvPr id="44" name="Text 37"/>
          <p:cNvSpPr/>
          <p:nvPr/>
        </p:nvSpPr>
        <p:spPr>
          <a:xfrm>
            <a:off x="6066592" y="6025634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Slow</a:t>
            </a:r>
            <a:endParaRPr lang="en-US" sz="1100" dirty="0"/>
          </a:p>
        </p:txBody>
      </p:sp>
      <p:sp>
        <p:nvSpPr>
          <p:cNvPr id="45" name="Text 38"/>
          <p:cNvSpPr/>
          <p:nvPr/>
        </p:nvSpPr>
        <p:spPr>
          <a:xfrm>
            <a:off x="7663458" y="6025634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Medium</a:t>
            </a:r>
            <a:endParaRPr lang="en-US" sz="1100" dirty="0"/>
          </a:p>
        </p:txBody>
      </p:sp>
      <p:sp>
        <p:nvSpPr>
          <p:cNvPr id="46" name="Text 39"/>
          <p:cNvSpPr/>
          <p:nvPr/>
        </p:nvSpPr>
        <p:spPr>
          <a:xfrm>
            <a:off x="9260324" y="6025634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Good</a:t>
            </a:r>
            <a:endParaRPr lang="en-US" sz="1100" dirty="0"/>
          </a:p>
        </p:txBody>
      </p:sp>
      <p:sp>
        <p:nvSpPr>
          <p:cNvPr id="47" name="Text 40"/>
          <p:cNvSpPr/>
          <p:nvPr/>
        </p:nvSpPr>
        <p:spPr>
          <a:xfrm>
            <a:off x="10857190" y="6025634"/>
            <a:ext cx="130349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 patterns</a:t>
            </a:r>
            <a:endParaRPr lang="en-US" sz="1100" dirty="0"/>
          </a:p>
        </p:txBody>
      </p:sp>
      <p:sp>
        <p:nvSpPr>
          <p:cNvPr id="48" name="Shape 41"/>
          <p:cNvSpPr/>
          <p:nvPr/>
        </p:nvSpPr>
        <p:spPr>
          <a:xfrm>
            <a:off x="2324814" y="6278642"/>
            <a:ext cx="9980652" cy="3161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9" name="Text 42"/>
          <p:cNvSpPr/>
          <p:nvPr/>
        </p:nvSpPr>
        <p:spPr>
          <a:xfrm>
            <a:off x="2469833" y="6341745"/>
            <a:ext cx="1702713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</a:t>
            </a:r>
            <a:endParaRPr lang="en-US" sz="1100" dirty="0"/>
          </a:p>
        </p:txBody>
      </p:sp>
      <p:sp>
        <p:nvSpPr>
          <p:cNvPr id="50" name="Text 43"/>
          <p:cNvSpPr/>
          <p:nvPr/>
        </p:nvSpPr>
        <p:spPr>
          <a:xfrm>
            <a:off x="4469725" y="6341745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1100" dirty="0"/>
          </a:p>
        </p:txBody>
      </p:sp>
      <p:sp>
        <p:nvSpPr>
          <p:cNvPr id="51" name="Text 44"/>
          <p:cNvSpPr/>
          <p:nvPr/>
        </p:nvSpPr>
        <p:spPr>
          <a:xfrm>
            <a:off x="6066592" y="6341745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Medium</a:t>
            </a:r>
            <a:endParaRPr lang="en-US" sz="1100" dirty="0"/>
          </a:p>
        </p:txBody>
      </p:sp>
      <p:sp>
        <p:nvSpPr>
          <p:cNvPr id="52" name="Text 45"/>
          <p:cNvSpPr/>
          <p:nvPr/>
        </p:nvSpPr>
        <p:spPr>
          <a:xfrm>
            <a:off x="7663458" y="6341745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Medium</a:t>
            </a:r>
            <a:endParaRPr lang="en-US" sz="1100" dirty="0"/>
          </a:p>
        </p:txBody>
      </p:sp>
      <p:sp>
        <p:nvSpPr>
          <p:cNvPr id="53" name="Text 46"/>
          <p:cNvSpPr/>
          <p:nvPr/>
        </p:nvSpPr>
        <p:spPr>
          <a:xfrm>
            <a:off x="9260324" y="6341745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Excellent</a:t>
            </a:r>
            <a:endParaRPr lang="en-US" sz="1100" dirty="0"/>
          </a:p>
        </p:txBody>
      </p:sp>
      <p:sp>
        <p:nvSpPr>
          <p:cNvPr id="54" name="Text 47"/>
          <p:cNvSpPr/>
          <p:nvPr/>
        </p:nvSpPr>
        <p:spPr>
          <a:xfrm>
            <a:off x="10857190" y="6341745"/>
            <a:ext cx="130349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General purpose</a:t>
            </a:r>
            <a:endParaRPr lang="en-US" sz="1100" dirty="0"/>
          </a:p>
        </p:txBody>
      </p:sp>
      <p:sp>
        <p:nvSpPr>
          <p:cNvPr id="55" name="Shape 48"/>
          <p:cNvSpPr/>
          <p:nvPr/>
        </p:nvSpPr>
        <p:spPr>
          <a:xfrm>
            <a:off x="2324814" y="6594753"/>
            <a:ext cx="9980652" cy="3161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6" name="Text 49"/>
          <p:cNvSpPr/>
          <p:nvPr/>
        </p:nvSpPr>
        <p:spPr>
          <a:xfrm>
            <a:off x="2469833" y="6657856"/>
            <a:ext cx="1702713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Neural Net</a:t>
            </a:r>
            <a:endParaRPr lang="en-US" sz="1100" dirty="0"/>
          </a:p>
        </p:txBody>
      </p:sp>
      <p:sp>
        <p:nvSpPr>
          <p:cNvPr id="57" name="Text 50"/>
          <p:cNvSpPr/>
          <p:nvPr/>
        </p:nvSpPr>
        <p:spPr>
          <a:xfrm>
            <a:off x="4469725" y="6657856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Very High</a:t>
            </a:r>
            <a:endParaRPr lang="en-US" sz="1100" dirty="0"/>
          </a:p>
        </p:txBody>
      </p:sp>
      <p:sp>
        <p:nvSpPr>
          <p:cNvPr id="58" name="Text 51"/>
          <p:cNvSpPr/>
          <p:nvPr/>
        </p:nvSpPr>
        <p:spPr>
          <a:xfrm>
            <a:off x="6066592" y="6657856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Slow</a:t>
            </a:r>
            <a:endParaRPr lang="en-US" sz="1100" dirty="0"/>
          </a:p>
        </p:txBody>
      </p:sp>
      <p:sp>
        <p:nvSpPr>
          <p:cNvPr id="59" name="Text 52"/>
          <p:cNvSpPr/>
          <p:nvPr/>
        </p:nvSpPr>
        <p:spPr>
          <a:xfrm>
            <a:off x="7663458" y="6657856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</a:t>
            </a:r>
            <a:endParaRPr lang="en-US" sz="1100" dirty="0"/>
          </a:p>
        </p:txBody>
      </p:sp>
      <p:sp>
        <p:nvSpPr>
          <p:cNvPr id="60" name="Text 53"/>
          <p:cNvSpPr/>
          <p:nvPr/>
        </p:nvSpPr>
        <p:spPr>
          <a:xfrm>
            <a:off x="9260324" y="6657856"/>
            <a:ext cx="129968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Good</a:t>
            </a:r>
            <a:endParaRPr lang="en-US" sz="1100" dirty="0"/>
          </a:p>
        </p:txBody>
      </p:sp>
      <p:sp>
        <p:nvSpPr>
          <p:cNvPr id="61" name="Text 54"/>
          <p:cNvSpPr/>
          <p:nvPr/>
        </p:nvSpPr>
        <p:spPr>
          <a:xfrm>
            <a:off x="10857190" y="6657856"/>
            <a:ext cx="1303496" cy="189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 datasets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05094" y="463510"/>
            <a:ext cx="6977539" cy="508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is a Support Vector Machine?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1705094" y="3000970"/>
            <a:ext cx="715410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Support Vector Machine is a </a:t>
            </a:r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supervised machine learning algorithm</a:t>
            </a:r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used for classification and regression tasks. At its heart, SVM is a </a:t>
            </a:r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maximum margin classifier</a:t>
            </a:r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that seeks the optimal hyperplane to separate different classes with the greatest possible margin.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1705094" y="3775948"/>
            <a:ext cx="7154108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key concept revolves around identifying the </a:t>
            </a:r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5E98F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optimal hyperplane</a:t>
            </a:r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that maximises the distance between the nearest data points of different classes—these critical points are called </a:t>
            </a:r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5E98F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vectors</a:t>
            </a:r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3539" y="1277422"/>
            <a:ext cx="3669149" cy="4892159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1705094" y="6431756"/>
            <a:ext cx="3662243" cy="1334214"/>
          </a:xfrm>
          <a:prstGeom prst="roundRect">
            <a:avLst>
              <a:gd name="adj" fmla="val 511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875234" y="6601897"/>
            <a:ext cx="2032635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Support Vectors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875234" y="6925747"/>
            <a:ext cx="332196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points closest to the decision boundary that influence the hyperplane's position and orientation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5483900" y="6431756"/>
            <a:ext cx="3662362" cy="1334214"/>
          </a:xfrm>
          <a:prstGeom prst="roundRect">
            <a:avLst>
              <a:gd name="adj" fmla="val 511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654040" y="6601897"/>
            <a:ext cx="2032635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Margin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654040" y="6925747"/>
            <a:ext cx="3322082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distance between the decision boundary and the nearest data points from each class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9262824" y="6431756"/>
            <a:ext cx="3662362" cy="1334214"/>
          </a:xfrm>
          <a:prstGeom prst="roundRect">
            <a:avLst>
              <a:gd name="adj" fmla="val 511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432965" y="6601897"/>
            <a:ext cx="2032635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Hyperplane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9432965" y="6925747"/>
            <a:ext cx="3322082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decision boundary that separates different classes in the feature space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409" y="1189673"/>
            <a:ext cx="5035868" cy="543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Do We Need SVM?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8409" y="1932742"/>
            <a:ext cx="7927181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limitations of alternative approaches reveals SVM's unique value proposition.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8409" y="2328267"/>
            <a:ext cx="7927181" cy="1481733"/>
          </a:xfrm>
          <a:prstGeom prst="roundRect">
            <a:avLst>
              <a:gd name="adj" fmla="val 740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85549" y="2328267"/>
            <a:ext cx="91440" cy="1481733"/>
          </a:xfrm>
          <a:prstGeom prst="roundRect">
            <a:avLst>
              <a:gd name="adj" fmla="val 79859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873681" y="2524958"/>
            <a:ext cx="412075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Overcoming Logistic Regression Limits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873681" y="2876431"/>
            <a:ext cx="7465219" cy="736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Whilst logistic regression can handle linear relationships, it struggles with non-linear boundaries and lacks robustness in high-dimensional spaces. SVM's margin maximisation provides better generalisation.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608409" y="3943231"/>
            <a:ext cx="7927181" cy="1481733"/>
          </a:xfrm>
          <a:prstGeom prst="roundRect">
            <a:avLst>
              <a:gd name="adj" fmla="val 740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85549" y="3943231"/>
            <a:ext cx="91440" cy="1481733"/>
          </a:xfrm>
          <a:prstGeom prst="roundRect">
            <a:avLst>
              <a:gd name="adj" fmla="val 79859"/>
            </a:avLst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873681" y="4139922"/>
            <a:ext cx="3530441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Handling Non-Linear Separability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873681" y="4491395"/>
            <a:ext cx="7465219" cy="736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Through the kernel trick, SVM can transform non-linear problems into linearly separable ones without explicit dimension transformation—something traditional methods cannot achieve efficiently.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08409" y="5558195"/>
            <a:ext cx="7927181" cy="1481733"/>
          </a:xfrm>
          <a:prstGeom prst="roundRect">
            <a:avLst>
              <a:gd name="adj" fmla="val 740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85549" y="5558195"/>
            <a:ext cx="91440" cy="1481733"/>
          </a:xfrm>
          <a:prstGeom prst="roundRect">
            <a:avLst>
              <a:gd name="adj" fmla="val 79859"/>
            </a:avLst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873681" y="5754886"/>
            <a:ext cx="271998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Robustness to Overfitting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873681" y="6106358"/>
            <a:ext cx="7465219" cy="736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Structural Risk Minimisation principle ensures SVM balances model complexity with training accuracy, reducing overfitting risk compared to KNN and other instance-based learners.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08265" y="1057751"/>
            <a:ext cx="7674650" cy="453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SVM Works: Mathematical Foundation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2308265" y="1696760"/>
            <a:ext cx="10013752" cy="190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SVM requires appreciating its elegant mathematical formulation.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2308265" y="2084308"/>
            <a:ext cx="229588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Optimization Problem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2308265" y="2403872"/>
            <a:ext cx="4829770" cy="380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SVM constructs a hyperplane by solving a 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5E98F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convex optimization problem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For linearly separable data, the objective is: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2308265" y="2902148"/>
            <a:ext cx="4829770" cy="396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endParaRPr lang="en-US" sz="12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8265" y="2902148"/>
            <a:ext cx="4829770" cy="39647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308265" y="3416141"/>
            <a:ext cx="4829770" cy="244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endParaRPr lang="en-US" sz="12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65" y="3416141"/>
            <a:ext cx="4829770" cy="24455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308265" y="3778210"/>
            <a:ext cx="4829770" cy="383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Where </a:t>
            </a:r>
            <a:pPr algn="l" indent="0" marL="0">
              <a:lnSpc>
                <a:spcPts val="1450"/>
              </a:lnSpc>
              <a:buNone/>
            </a:pPr>
            <a:r>
              <a:rPr lang="en-US" sz="11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represents weights, </a:t>
            </a:r>
            <a:pPr algn="l" indent="0" marL="0">
              <a:lnSpc>
                <a:spcPts val="1450"/>
              </a:lnSpc>
              <a:buNone/>
            </a:pPr>
            <a:r>
              <a:rPr lang="en-US" sz="11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the bias term, and the constraint ensures correct classification.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7499747" y="2084308"/>
            <a:ext cx="248816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Mathematical Concepts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7499747" y="2403872"/>
            <a:ext cx="4829770" cy="879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Margin Width: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1450"/>
              </a:lnSpc>
              <a:buNone/>
            </a:pPr>
            <a:r>
              <a:rPr lang="en-US" sz="11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\frac{2}{||w||}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the distance between classes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Vectors: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Points where equality holds in constraints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Convex Optimization: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Guarantees finding the global optimum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Char char="•"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Duality: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Enables efficient solution through Lagrange multipliers</a:t>
            </a:r>
            <a:endParaRPr lang="en-US" sz="1100" dirty="0"/>
          </a:p>
        </p:txBody>
      </p:sp>
      <p:sp>
        <p:nvSpPr>
          <p:cNvPr id="13" name="Shape 9"/>
          <p:cNvSpPr/>
          <p:nvPr/>
        </p:nvSpPr>
        <p:spPr>
          <a:xfrm>
            <a:off x="2525911" y="4712256"/>
            <a:ext cx="4742736" cy="145018"/>
          </a:xfrm>
          <a:prstGeom prst="roundRect">
            <a:avLst>
              <a:gd name="adj" fmla="val 4203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2308265" y="4567118"/>
            <a:ext cx="435293" cy="435293"/>
          </a:xfrm>
          <a:prstGeom prst="roundRect">
            <a:avLst>
              <a:gd name="adj" fmla="val 105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7088" y="4675942"/>
            <a:ext cx="217646" cy="21764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453283" y="5095161"/>
            <a:ext cx="22358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Hyperplane Construction</a:t>
            </a:r>
            <a:endParaRPr lang="en-US" sz="1400" dirty="0"/>
          </a:p>
        </p:txBody>
      </p:sp>
      <p:sp>
        <p:nvSpPr>
          <p:cNvPr id="17" name="Text 12"/>
          <p:cNvSpPr/>
          <p:nvPr/>
        </p:nvSpPr>
        <p:spPr>
          <a:xfrm>
            <a:off x="2453283" y="5377577"/>
            <a:ext cx="4670465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the decision boundary using </a:t>
            </a:r>
            <a:pPr algn="l" indent="0" marL="0">
              <a:lnSpc>
                <a:spcPts val="1450"/>
              </a:lnSpc>
              <a:buNone/>
            </a:pPr>
            <a:r>
              <a:rPr lang="en-US" sz="11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 \cdot x + b = 0</a:t>
            </a:r>
            <a:endParaRPr lang="en-US" sz="1100" dirty="0"/>
          </a:p>
        </p:txBody>
      </p:sp>
      <p:sp>
        <p:nvSpPr>
          <p:cNvPr id="18" name="Shape 13"/>
          <p:cNvSpPr/>
          <p:nvPr/>
        </p:nvSpPr>
        <p:spPr>
          <a:xfrm>
            <a:off x="7579162" y="4494609"/>
            <a:ext cx="4742736" cy="145018"/>
          </a:xfrm>
          <a:prstGeom prst="roundRect">
            <a:avLst>
              <a:gd name="adj" fmla="val 4203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361515" y="4349472"/>
            <a:ext cx="435293" cy="435293"/>
          </a:xfrm>
          <a:prstGeom prst="roundRect">
            <a:avLst>
              <a:gd name="adj" fmla="val 105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70338" y="4458295"/>
            <a:ext cx="217646" cy="21764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06533" y="4877514"/>
            <a:ext cx="18528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Margin Maximisation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7506533" y="5159931"/>
            <a:ext cx="4670465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Maximize </a:t>
            </a:r>
            <a:pPr algn="l" indent="0" marL="0">
              <a:lnSpc>
                <a:spcPts val="1450"/>
              </a:lnSpc>
              <a:buNone/>
            </a:pPr>
            <a:r>
              <a:rPr lang="en-US" sz="11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\frac{2}{||w||}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by minimising </a:t>
            </a:r>
            <a:pPr algn="l" indent="0" marL="0">
              <a:lnSpc>
                <a:spcPts val="1450"/>
              </a:lnSpc>
              <a:buNone/>
            </a:pPr>
            <a:r>
              <a:rPr lang="en-US" sz="11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||w||^2</a:t>
            </a:r>
            <a:endParaRPr lang="en-US" sz="1100" dirty="0"/>
          </a:p>
        </p:txBody>
      </p:sp>
      <p:sp>
        <p:nvSpPr>
          <p:cNvPr id="23" name="Shape 17"/>
          <p:cNvSpPr/>
          <p:nvPr/>
        </p:nvSpPr>
        <p:spPr>
          <a:xfrm>
            <a:off x="2525911" y="6171128"/>
            <a:ext cx="4742736" cy="145018"/>
          </a:xfrm>
          <a:prstGeom prst="roundRect">
            <a:avLst>
              <a:gd name="adj" fmla="val 4203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2308265" y="6025991"/>
            <a:ext cx="435293" cy="435293"/>
          </a:xfrm>
          <a:prstGeom prst="roundRect">
            <a:avLst>
              <a:gd name="adj" fmla="val 105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17088" y="6134814"/>
            <a:ext cx="217646" cy="21764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2453283" y="6554033"/>
            <a:ext cx="256770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Support Vector Identification</a:t>
            </a:r>
            <a:endParaRPr lang="en-US" sz="1400" dirty="0"/>
          </a:p>
        </p:txBody>
      </p:sp>
      <p:sp>
        <p:nvSpPr>
          <p:cNvPr id="27" name="Text 20"/>
          <p:cNvSpPr/>
          <p:nvPr/>
        </p:nvSpPr>
        <p:spPr>
          <a:xfrm>
            <a:off x="2453283" y="6836450"/>
            <a:ext cx="4670465" cy="190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Locate closest points that determine the boundary</a:t>
            </a:r>
            <a:endParaRPr lang="en-US" sz="1100" dirty="0"/>
          </a:p>
        </p:txBody>
      </p:sp>
      <p:sp>
        <p:nvSpPr>
          <p:cNvPr id="28" name="Shape 21"/>
          <p:cNvSpPr/>
          <p:nvPr/>
        </p:nvSpPr>
        <p:spPr>
          <a:xfrm>
            <a:off x="7579162" y="5953482"/>
            <a:ext cx="4742736" cy="145018"/>
          </a:xfrm>
          <a:prstGeom prst="roundRect">
            <a:avLst>
              <a:gd name="adj" fmla="val 4203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7361515" y="5808345"/>
            <a:ext cx="435293" cy="435293"/>
          </a:xfrm>
          <a:prstGeom prst="roundRect">
            <a:avLst>
              <a:gd name="adj" fmla="val 10503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70338" y="5917168"/>
            <a:ext cx="217646" cy="217646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506533" y="6336387"/>
            <a:ext cx="190761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Optimization Solution</a:t>
            </a:r>
            <a:endParaRPr lang="en-US" sz="1400" dirty="0"/>
          </a:p>
        </p:txBody>
      </p:sp>
      <p:sp>
        <p:nvSpPr>
          <p:cNvPr id="32" name="Text 24"/>
          <p:cNvSpPr/>
          <p:nvPr/>
        </p:nvSpPr>
        <p:spPr>
          <a:xfrm>
            <a:off x="7506533" y="6618803"/>
            <a:ext cx="4670465" cy="190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Solve using quadratic programming or dual formulation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55971" y="986671"/>
            <a:ext cx="6039326" cy="476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Hard Margin vs Soft Margin SVM</a:t>
            </a:r>
            <a:endParaRPr lang="en-US" sz="3000" dirty="0"/>
          </a:p>
        </p:txBody>
      </p:sp>
      <p:sp>
        <p:nvSpPr>
          <p:cNvPr id="3" name="Shape 1"/>
          <p:cNvSpPr/>
          <p:nvPr/>
        </p:nvSpPr>
        <p:spPr>
          <a:xfrm>
            <a:off x="7303770" y="1667828"/>
            <a:ext cx="22860" cy="3524250"/>
          </a:xfrm>
          <a:prstGeom prst="roundRect">
            <a:avLst>
              <a:gd name="adj" fmla="val 280077"/>
            </a:avLst>
          </a:prstGeom>
          <a:solidFill>
            <a:srgbClr val="C0C1D7"/>
          </a:solidFill>
          <a:ln/>
        </p:spPr>
      </p:sp>
      <p:sp>
        <p:nvSpPr>
          <p:cNvPr id="4" name="Shape 2"/>
          <p:cNvSpPr/>
          <p:nvPr/>
        </p:nvSpPr>
        <p:spPr>
          <a:xfrm>
            <a:off x="2033111" y="1667828"/>
            <a:ext cx="5259229" cy="1557814"/>
          </a:xfrm>
          <a:prstGeom prst="roundRect">
            <a:avLst>
              <a:gd name="adj" fmla="val 411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234464" y="1827848"/>
            <a:ext cx="190547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Hard Margin SVM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2193131" y="2127409"/>
            <a:ext cx="4946809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Scenario:</a:t>
            </a:r>
            <a:pPr algn="r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Perfectly linearly separable data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2193131" y="2392680"/>
            <a:ext cx="4946809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Objective:</a:t>
            </a:r>
            <a:pPr algn="r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Zero training error with maximum margin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2193131" y="2657951"/>
            <a:ext cx="4946809" cy="407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Limitation:</a:t>
            </a:r>
            <a:pPr algn="r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Extremely sensitive to outliers; fails with overlapping classes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7338060" y="3430429"/>
            <a:ext cx="5259229" cy="1761649"/>
          </a:xfrm>
          <a:prstGeom prst="rect">
            <a:avLst/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490460" y="3590449"/>
            <a:ext cx="190547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Soft Margin SVM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7490460" y="3890010"/>
            <a:ext cx="4946809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Scenario:</a:t>
            </a:r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Real-world noisy or overlapping data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7490460" y="4155281"/>
            <a:ext cx="4946809" cy="407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Objective:</a:t>
            </a:r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Balance margin maximisation with classification error tolerance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7490460" y="4624388"/>
            <a:ext cx="4946809" cy="407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Innovation:</a:t>
            </a:r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Introduces slack variables (ξᵢ) and regularization parameter C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2055971" y="5345668"/>
            <a:ext cx="2867739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Soft Margin Objective Function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2055971" y="5737384"/>
            <a:ext cx="10518458" cy="6078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35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5971" y="5737384"/>
            <a:ext cx="10518458" cy="607814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2055971" y="6474857"/>
            <a:ext cx="10518458" cy="209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parameter </a:t>
            </a:r>
            <a:pPr algn="l" indent="0" marL="0">
              <a:lnSpc>
                <a:spcPts val="1600"/>
              </a:lnSpc>
              <a:buNone/>
            </a:pPr>
            <a:r>
              <a:rPr lang="en-US" sz="12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</a:t>
            </a:r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controls the trade-off: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2055971" y="6799302"/>
            <a:ext cx="10518458" cy="443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C:</a:t>
            </a:r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Prioritises minimizing misclassification (narrower margin)</a:t>
            </a:r>
            <a:endParaRPr lang="en-US" sz="1200" dirty="0"/>
          </a:p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2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C:</a:t>
            </a:r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Accepts more errors to achieve wider margin (better generalisation)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24770" y="709613"/>
            <a:ext cx="3181469" cy="397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Kernel Trick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2924770" y="1250037"/>
            <a:ext cx="8780859" cy="317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Transforming non-linear problems into linearly separable ones without explicit high-dimensional mapping—this elegant solution defines modern SVM.</a:t>
            </a:r>
            <a:endParaRPr lang="en-US" sz="1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4770" y="1728430"/>
            <a:ext cx="5598914" cy="31249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841581" y="2682478"/>
            <a:ext cx="1590675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Intuition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8841581" y="2952631"/>
            <a:ext cx="2871549" cy="953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Instead of explicitly transforming data into higher dimensions, SVM uses </a:t>
            </a:r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5E98F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kernel functions</a:t>
            </a:r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compute dot products in the transformed space directly—saving tremendous computational cost whilst enabling non-linear decision boundaries.</a:t>
            </a:r>
            <a:endParaRPr lang="en-US" sz="10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4770" y="5013841"/>
            <a:ext cx="318135" cy="31813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924770" y="5421154"/>
            <a:ext cx="1590675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Linear Kernel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2924770" y="5710238"/>
            <a:ext cx="4345781" cy="223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11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770" y="5710238"/>
            <a:ext cx="4345781" cy="22312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924770" y="6023610"/>
            <a:ext cx="4345781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dot product for linearly separable data</a:t>
            </a:r>
            <a:endParaRPr lang="en-US" sz="10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9729" y="5013841"/>
            <a:ext cx="318135" cy="31813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359729" y="5421154"/>
            <a:ext cx="1590675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Polynomial Kernel</a:t>
            </a:r>
            <a:endParaRPr lang="en-US" sz="1250" dirty="0"/>
          </a:p>
        </p:txBody>
      </p:sp>
      <p:sp>
        <p:nvSpPr>
          <p:cNvPr id="14" name="Text 8"/>
          <p:cNvSpPr/>
          <p:nvPr/>
        </p:nvSpPr>
        <p:spPr>
          <a:xfrm>
            <a:off x="7359729" y="5710238"/>
            <a:ext cx="4345900" cy="223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11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9729" y="5710238"/>
            <a:ext cx="4345900" cy="22312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359729" y="6023610"/>
            <a:ext cx="4345900" cy="171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polynomial boundaries; degree </a:t>
            </a:r>
            <a:pPr algn="l" indent="0" marL="0">
              <a:lnSpc>
                <a:spcPts val="1250"/>
              </a:lnSpc>
              <a:buNone/>
            </a:pPr>
            <a:r>
              <a:rPr lang="en-US" sz="10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</a:t>
            </a:r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controls complexity</a:t>
            </a:r>
            <a:endParaRPr lang="en-US" sz="100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24770" y="6338292"/>
            <a:ext cx="318135" cy="318135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2924770" y="6745605"/>
            <a:ext cx="172616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RBF (Gaussian) Kernel</a:t>
            </a:r>
            <a:endParaRPr lang="en-US" sz="1250" dirty="0"/>
          </a:p>
        </p:txBody>
      </p:sp>
      <p:sp>
        <p:nvSpPr>
          <p:cNvPr id="19" name="Text 11"/>
          <p:cNvSpPr/>
          <p:nvPr/>
        </p:nvSpPr>
        <p:spPr>
          <a:xfrm>
            <a:off x="2924770" y="7034689"/>
            <a:ext cx="4345781" cy="223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1100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4770" y="7034689"/>
            <a:ext cx="4345781" cy="223123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2924770" y="7348061"/>
            <a:ext cx="4345781" cy="171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Infinite-dimensional mapping; </a:t>
            </a:r>
            <a:pPr algn="l" indent="0" marL="0">
              <a:lnSpc>
                <a:spcPts val="1250"/>
              </a:lnSpc>
              <a:buNone/>
            </a:pPr>
            <a:r>
              <a:rPr lang="en-US" sz="10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\gamma</a:t>
            </a:r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controls influence radius</a:t>
            </a:r>
            <a:endParaRPr lang="en-US" sz="1000" dirty="0"/>
          </a:p>
        </p:txBody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59729" y="6338292"/>
            <a:ext cx="318135" cy="318135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7359729" y="6745605"/>
            <a:ext cx="1590675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Sigmoid Kernel</a:t>
            </a:r>
            <a:endParaRPr lang="en-US" sz="1250" dirty="0"/>
          </a:p>
        </p:txBody>
      </p:sp>
      <p:sp>
        <p:nvSpPr>
          <p:cNvPr id="24" name="Text 14"/>
          <p:cNvSpPr/>
          <p:nvPr/>
        </p:nvSpPr>
        <p:spPr>
          <a:xfrm>
            <a:off x="7359729" y="7034689"/>
            <a:ext cx="4345900" cy="223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1100" dirty="0"/>
          </a:p>
        </p:txBody>
      </p:sp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9729" y="7034689"/>
            <a:ext cx="4345900" cy="223123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7359729" y="7348061"/>
            <a:ext cx="4345900" cy="158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Similar to neural network activation functions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33857" y="952381"/>
            <a:ext cx="6879431" cy="541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Parameters vs Hyperparameters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1333857" y="1759029"/>
            <a:ext cx="11962567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Distinguishing between learnable parameters and configuration settings is crucial for effective model tuning.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1333857" y="2202418"/>
            <a:ext cx="4926687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5E98F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Parameters</a:t>
            </a:r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(Learned from Data)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1333857" y="2726174"/>
            <a:ext cx="3899178" cy="1232059"/>
          </a:xfrm>
          <a:prstGeom prst="roundRect">
            <a:avLst>
              <a:gd name="adj" fmla="val 591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530072" y="2922389"/>
            <a:ext cx="2167057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Weights (w)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530072" y="3272671"/>
            <a:ext cx="3506748" cy="489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Direction vector defining the hyperplane orientation learned during training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5365433" y="2726174"/>
            <a:ext cx="3899297" cy="1232059"/>
          </a:xfrm>
          <a:prstGeom prst="roundRect">
            <a:avLst>
              <a:gd name="adj" fmla="val 591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561648" y="2922389"/>
            <a:ext cx="2167057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Bias (b)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561648" y="3272671"/>
            <a:ext cx="3506867" cy="489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Offset term determining hyperplane position relative to origin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9397127" y="2726174"/>
            <a:ext cx="3899297" cy="1232059"/>
          </a:xfrm>
          <a:prstGeom prst="roundRect">
            <a:avLst>
              <a:gd name="adj" fmla="val 591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593342" y="2922389"/>
            <a:ext cx="2167057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Support Vectors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9593342" y="3272671"/>
            <a:ext cx="3506867" cy="489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Specific training instances that define the decision boundary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1333857" y="4156948"/>
            <a:ext cx="4921091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5E98F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Hyperparameters</a:t>
            </a:r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(Set Before Training)</a:t>
            </a:r>
            <a:endParaRPr lang="en-US" sz="2000" dirty="0"/>
          </a:p>
        </p:txBody>
      </p:sp>
      <p:sp>
        <p:nvSpPr>
          <p:cNvPr id="15" name="Shape 13"/>
          <p:cNvSpPr/>
          <p:nvPr/>
        </p:nvSpPr>
        <p:spPr>
          <a:xfrm>
            <a:off x="1333857" y="4680704"/>
            <a:ext cx="5915025" cy="1232059"/>
          </a:xfrm>
          <a:prstGeom prst="roundRect">
            <a:avLst>
              <a:gd name="adj" fmla="val 591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530072" y="4876919"/>
            <a:ext cx="2167057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Regularization (C)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1530072" y="5227201"/>
            <a:ext cx="5522595" cy="489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Controls trade-off between margin width and classification error tolerance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7381280" y="4680704"/>
            <a:ext cx="5915144" cy="1232059"/>
          </a:xfrm>
          <a:prstGeom prst="roundRect">
            <a:avLst>
              <a:gd name="adj" fmla="val 591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577495" y="4876919"/>
            <a:ext cx="2167057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Kernel Type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7577495" y="5227201"/>
            <a:ext cx="5522714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Selects transformation function: linear, polynomial, RBF, or sigmoid</a:t>
            </a:r>
            <a:endParaRPr lang="en-US" sz="1350" dirty="0"/>
          </a:p>
        </p:txBody>
      </p:sp>
      <p:sp>
        <p:nvSpPr>
          <p:cNvPr id="21" name="Shape 19"/>
          <p:cNvSpPr/>
          <p:nvPr/>
        </p:nvSpPr>
        <p:spPr>
          <a:xfrm>
            <a:off x="1333857" y="6045160"/>
            <a:ext cx="5915025" cy="1232059"/>
          </a:xfrm>
          <a:prstGeom prst="roundRect">
            <a:avLst>
              <a:gd name="adj" fmla="val 591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1530072" y="6241375"/>
            <a:ext cx="2167057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Gamma (γ)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1530072" y="6591657"/>
            <a:ext cx="5522595" cy="489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Kernel coefficient controlling influence radius of individual training points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7381280" y="6045160"/>
            <a:ext cx="5915144" cy="1232059"/>
          </a:xfrm>
          <a:prstGeom prst="roundRect">
            <a:avLst>
              <a:gd name="adj" fmla="val 591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577495" y="6241375"/>
            <a:ext cx="2167057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Degree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7577495" y="6591657"/>
            <a:ext cx="5522714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Polynomial degree for polynomial kernel functions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426" y="1024176"/>
            <a:ext cx="6988969" cy="659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Hyperparameter Deep Dive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38426" y="2076093"/>
            <a:ext cx="4253627" cy="3726061"/>
          </a:xfrm>
          <a:prstGeom prst="roundRect">
            <a:avLst>
              <a:gd name="adj" fmla="val 237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57024" y="2294692"/>
            <a:ext cx="3602593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Regularization Parameter: C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957024" y="2742009"/>
            <a:ext cx="3816429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C (e.g., 100):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Low bias, high variance — minimises training errors aggressively but risks overfitting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957024" y="3837027"/>
            <a:ext cx="3816429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C (e.g., 0.01):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 bias, low variance — prioritises wider margin, better generalisation to unseen data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957024" y="4932045"/>
            <a:ext cx="3816429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Default: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1.0 — balanced trade-off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188268" y="2076093"/>
            <a:ext cx="4253746" cy="3726061"/>
          </a:xfrm>
          <a:prstGeom prst="roundRect">
            <a:avLst>
              <a:gd name="adj" fmla="val 237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406866" y="2294692"/>
            <a:ext cx="2690455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Gamma Parameter: γ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5406866" y="2742009"/>
            <a:ext cx="3816548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Gamma: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Complex, wiggly boundaries — each point has limited influence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5406866" y="3837027"/>
            <a:ext cx="3816548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Gamma: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Smooth, simple boundaries — broader influence of individual points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5406866" y="4932045"/>
            <a:ext cx="3816548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Common Values: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'scale' (default) or 'auto'; typical range 0.001 to 1000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9638228" y="2076093"/>
            <a:ext cx="4253746" cy="3726061"/>
          </a:xfrm>
          <a:prstGeom prst="roundRect">
            <a:avLst>
              <a:gd name="adj" fmla="val 237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56827" y="2294692"/>
            <a:ext cx="273462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Polynomial Degree: d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9856827" y="2742009"/>
            <a:ext cx="3816548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Degree (2-3):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Simple polynomial boundaries, faster computation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9856827" y="3511272"/>
            <a:ext cx="3816548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Degree (&gt;5):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Complex curves, risk of overfitting, increased computation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9856827" y="4606290"/>
            <a:ext cx="3816548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Choice: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Depends on data complexity and computational constraints</a:t>
            </a:r>
            <a:endParaRPr lang="en-US" sz="1650" dirty="0"/>
          </a:p>
        </p:txBody>
      </p:sp>
      <p:sp>
        <p:nvSpPr>
          <p:cNvPr id="18" name="Shape 16"/>
          <p:cNvSpPr/>
          <p:nvPr/>
        </p:nvSpPr>
        <p:spPr>
          <a:xfrm>
            <a:off x="738426" y="6022896"/>
            <a:ext cx="13153549" cy="1182529"/>
          </a:xfrm>
          <a:prstGeom prst="roundRect">
            <a:avLst>
              <a:gd name="adj" fmla="val 7494"/>
            </a:avLst>
          </a:prstGeom>
          <a:solidFill>
            <a:srgbClr val="C7C9EA"/>
          </a:solidFill>
          <a:ln/>
        </p:spPr>
      </p:sp>
      <p:pic>
        <p:nvPicPr>
          <p:cNvPr id="1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9404" y="6338173"/>
            <a:ext cx="263723" cy="210979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1424107" y="6271855"/>
            <a:ext cx="12256889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Tuning Strategy: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 grid search or random search with cross-validation. Start with C=1 and gamma='scale', then refine based on validation performance.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6208" y="1015365"/>
            <a:ext cx="818471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Advantages &amp; Disadvantages of SVM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1096208" y="1936671"/>
            <a:ext cx="270379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8A74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Advantages ✓</a:t>
            </a:r>
            <a:endParaRPr lang="en-US" sz="2100" dirty="0"/>
          </a:p>
        </p:txBody>
      </p:sp>
      <p:sp>
        <p:nvSpPr>
          <p:cNvPr id="4" name="Shape 2"/>
          <p:cNvSpPr/>
          <p:nvPr/>
        </p:nvSpPr>
        <p:spPr>
          <a:xfrm>
            <a:off x="1096208" y="2435662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644968" y="2497574"/>
            <a:ext cx="345424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Exceptional in High Dimensions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644968" y="2922389"/>
            <a:ext cx="5450205" cy="517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Performs exceptionally well when number of features exceeds number of samples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1096208" y="3726299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644968" y="3788212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Memory Efficient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644968" y="4213027"/>
            <a:ext cx="5450205" cy="517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only support vectors for predictions, independent of training set size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1096208" y="5016937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644968" y="5078849"/>
            <a:ext cx="2581513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Theoretical Guarantees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644968" y="5503664"/>
            <a:ext cx="5450205" cy="517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Convex optimization ensures global optimum; structural risk minimisation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1096208" y="6307574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644968" y="6369487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Flexible Kernels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1644968" y="6794302"/>
            <a:ext cx="5450205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Kernel trick enables handling complex non-linear relationships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7542609" y="1936671"/>
            <a:ext cx="270379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C354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Disadvantages ✗</a:t>
            </a:r>
            <a:endParaRPr lang="en-US" sz="2100" dirty="0"/>
          </a:p>
        </p:txBody>
      </p:sp>
      <p:sp>
        <p:nvSpPr>
          <p:cNvPr id="17" name="Shape 15"/>
          <p:cNvSpPr/>
          <p:nvPr/>
        </p:nvSpPr>
        <p:spPr>
          <a:xfrm>
            <a:off x="7542609" y="2435662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8091368" y="2497574"/>
            <a:ext cx="3009424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Computationally Expensive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091368" y="2922389"/>
            <a:ext cx="5450205" cy="517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complexity O(n³) makes it impractical for large datasets (&gt;100K samples)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7542609" y="3726299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8091368" y="3788212"/>
            <a:ext cx="3285411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Sensitive to Hyperparameters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8091368" y="4213027"/>
            <a:ext cx="5450205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heavily depends on correct C and gamma values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7542609" y="4758214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8091368" y="4820126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Kernel Selection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8091368" y="5244941"/>
            <a:ext cx="5450205" cy="517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automatic way to determine optimal kernel function for given dataset</a:t>
            </a:r>
            <a:endParaRPr lang="en-US" sz="1400" dirty="0"/>
          </a:p>
        </p:txBody>
      </p:sp>
      <p:sp>
        <p:nvSpPr>
          <p:cNvPr id="26" name="Shape 24"/>
          <p:cNvSpPr/>
          <p:nvPr/>
        </p:nvSpPr>
        <p:spPr>
          <a:xfrm>
            <a:off x="7542609" y="6048851"/>
            <a:ext cx="405527" cy="405527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8091368" y="6110764"/>
            <a:ext cx="240589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Interpretability Issues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8091368" y="6535579"/>
            <a:ext cx="5450205" cy="517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Decision boundaries difficult to interpret, especially with non-linear kernels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2026-02-17T09:28:24Z</dcterms:created>
  <dcterms:modified xsi:type="dcterms:W3CDTF">2026-02-17T09:28:24Z</dcterms:modified>
</cp:coreProperties>
</file>